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90DFAE-0065-4A96-8693-9112C8AD2B74}">
  <a:tblStyle styleId="{0190DFAE-0065-4A96-8693-9112C8AD2B74}" styleName="Table_0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86"/>
  </p:normalViewPr>
  <p:slideViewPr>
    <p:cSldViewPr snapToGrid="0">
      <p:cViewPr varScale="1">
        <p:scale>
          <a:sx n="86" d="100"/>
          <a:sy n="86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61f2ee087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e61f2ee08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61f2ee087_2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e61f2ee087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61f2ee087_2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e61f2ee087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61f2ee087_2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e61f2ee087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64a6c360b_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e64a6c360b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64a6c360b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e64a6c360b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64a6c360b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2e64a6c360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61f2ee087_2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e61f2ee087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61f2ee087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2e61f2ee087_2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e61f2ee087_2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61f2ee087_2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e61f2ee087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61f2ee087_2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e61f2ee087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61f2ee087_2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e61f2ee087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61f2ee087_2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e61f2ee087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61f2ee087_2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e61f2ee087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61f2ee087_2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2e61f2ee087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61f2ee087_2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2e61f2ee087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61f2ee087_2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e61f2ee087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61f2ee087_2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e61f2ee087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61f2ee087_2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2e61f2ee087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61f2ee087_2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e61f2ee087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61f2ee087_2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2e61f2ee087_2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61f2ee087_2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2e61f2ee087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61f2ee087_2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e61f2ee087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61f2ee087_2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e61f2ee087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61f2ee087_2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e61f2ee087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61f2ee087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e61f2ee087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61f2ee087_2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61f2ee087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61f2ee087_2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e61f2ee087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61f2ee087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e61f2ee087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61f2ee087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e61f2ee087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61f2ee087_2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e61f2ee087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61f2ee087_2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e61f2ee087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ctrTitle"/>
          </p:nvPr>
        </p:nvSpPr>
        <p:spPr>
          <a:xfrm>
            <a:off x="0" y="2003485"/>
            <a:ext cx="12192000" cy="116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Generating Breast Cancer IHC Images with Deep Learning</a:t>
            </a:r>
            <a:b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Presentation 2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076667" y="4037073"/>
            <a:ext cx="2038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 18, 2024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291525" y="4566350"/>
            <a:ext cx="160894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Yuchen Li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Xichu Yu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Maiqi Zhou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t="185" b="8669"/>
          <a:stretch/>
        </p:blipFill>
        <p:spPr>
          <a:xfrm>
            <a:off x="5116990" y="1690688"/>
            <a:ext cx="6528638" cy="29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4278807" cy="438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Pyramid Pix2Pix architecture proposed by the challenge organizer.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 a type of conditional Generative Adversarial Network (cGAN)</a:t>
            </a:r>
            <a:endParaRPr sz="320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We apply this model using the preprocessed data set, following the strategy of the competition's winner.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015067" y="4627681"/>
            <a:ext cx="444067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Liu et al. "Bci: Breast cancer immunohistochemical image generation through pyramid pix2pix." In *Proceedings of the IEEE/CVF conference on computer vision and pattern recognition*, pp. 1815-1824. 2022.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58" name="Google Shape;258;p35" descr="A close-up of a white su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1841" y="2413607"/>
            <a:ext cx="9408318" cy="31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2213790" y="1925050"/>
            <a:ext cx="154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A</a:t>
            </a:r>
            <a:endParaRPr/>
          </a:p>
        </p:txBody>
      </p:sp>
      <p:sp>
        <p:nvSpPr>
          <p:cNvPr id="260" name="Google Shape;260;p35"/>
          <p:cNvSpPr txBox="1"/>
          <p:nvPr/>
        </p:nvSpPr>
        <p:spPr>
          <a:xfrm>
            <a:off x="5681492" y="1925050"/>
            <a:ext cx="20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Fake B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8750589" y="1925050"/>
            <a:ext cx="188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B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Pix2Pix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Model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838200" y="1329100"/>
            <a:ext cx="105156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Generator: U-Net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Downsampling section (encoder): 8 downsampling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Upsampling section (decoder): 8 upsampling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 layer: A 3x3 Conv layer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Adversarial Loss + L1 loss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882150" y="4019725"/>
            <a:ext cx="10427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Discriminator: PatchGan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 layer 1: A 3x3 Conv layer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downsampling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 layer: A 4x4 Conv layer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Binary Cross Entropy Loss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626" y="2946125"/>
            <a:ext cx="6355949" cy="2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3090878" y="6356349"/>
            <a:ext cx="597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Isola, Phillip, et al. "Image-to-image translation with conditional adversarial networks." </a:t>
            </a:r>
            <a:r>
              <a:rPr lang="en-US" sz="1000" i="1">
                <a:solidFill>
                  <a:srgbClr val="222222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. 2017.</a:t>
            </a:r>
            <a:endParaRPr sz="10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88" name="Google Shape;288;p38"/>
          <p:cNvSpPr txBox="1"/>
          <p:nvPr/>
        </p:nvSpPr>
        <p:spPr>
          <a:xfrm>
            <a:off x="6" y="1555750"/>
            <a:ext cx="24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Fake IHC image</a:t>
            </a:r>
            <a:endParaRPr/>
          </a:p>
        </p:txBody>
      </p:sp>
      <p:sp>
        <p:nvSpPr>
          <p:cNvPr id="289" name="Google Shape;289;p38"/>
          <p:cNvSpPr txBox="1"/>
          <p:nvPr/>
        </p:nvSpPr>
        <p:spPr>
          <a:xfrm>
            <a:off x="-8" y="3529650"/>
            <a:ext cx="20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Real IHC image</a:t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872" y="1555738"/>
            <a:ext cx="6046119" cy="197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875" y="3529661"/>
            <a:ext cx="6046126" cy="202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8709975" y="4295275"/>
            <a:ext cx="35736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detail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clarity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Diffusion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Background</a:t>
            </a:r>
            <a:endParaRPr/>
          </a:p>
        </p:txBody>
      </p:sp>
      <p:pic>
        <p:nvPicPr>
          <p:cNvPr id="306" name="Google Shape;306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549960" cy="18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308" name="Google Shape;308;p40"/>
          <p:cNvSpPr txBox="1"/>
          <p:nvPr/>
        </p:nvSpPr>
        <p:spPr>
          <a:xfrm>
            <a:off x="821020" y="3689984"/>
            <a:ext cx="1054995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Probabilistic Model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parameterized Markov chain trained using variational inference to generate samples matching the original data after a finite period.</a:t>
            </a:r>
            <a:endParaRPr/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type of Markov chain that gradually adds noise to the data until the original signal is destroyed.</a:t>
            </a:r>
            <a:endParaRPr/>
          </a:p>
        </p:txBody>
      </p:sp>
      <p:sp>
        <p:nvSpPr>
          <p:cNvPr id="309" name="Google Shape;309;p40"/>
          <p:cNvSpPr txBox="1"/>
          <p:nvPr/>
        </p:nvSpPr>
        <p:spPr>
          <a:xfrm>
            <a:off x="3090878" y="6356349"/>
            <a:ext cx="59754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 et al. "Denoising diffusion probabilistic models." </a:t>
            </a:r>
            <a:r>
              <a:rPr lang="en-US" sz="12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33 (2020): 6840-6851.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Key features</a:t>
            </a: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Gaussian Noise: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When the diffusion involves small amounts of Gaussian noise, the sampling chain transitions can be set to conditional Gaussians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Neural Network Parameterization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Straightforward neural network implementation, making the process efficient to train</a:t>
            </a: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319" name="Google Shape;319;p41"/>
          <p:cNvSpPr txBox="1"/>
          <p:nvPr/>
        </p:nvSpPr>
        <p:spPr>
          <a:xfrm>
            <a:off x="3090878" y="6356349"/>
            <a:ext cx="59754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 et al. "Denoising diffusion probabilistic models." </a:t>
            </a:r>
            <a:r>
              <a:rPr lang="en-US" sz="12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33 (2020): 6840-6851.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Basic algorithms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838200" y="4851399"/>
            <a:ext cx="10515600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Training objective: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Minimizing the mean squared error (MSE) of noise prediction for given timestep T</a:t>
            </a:r>
            <a:endParaRPr/>
          </a:p>
        </p:txBody>
      </p:sp>
      <p:sp>
        <p:nvSpPr>
          <p:cNvPr id="326" name="Google Shape;32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480812" cy="25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/>
          <p:nvPr/>
        </p:nvSpPr>
        <p:spPr>
          <a:xfrm>
            <a:off x="3090878" y="6356349"/>
            <a:ext cx="59754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 et al. "Denoising diffusion probabilistic models." </a:t>
            </a:r>
            <a:r>
              <a:rPr lang="en-US" sz="12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33 (2020): 6840-6851.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Diffusion Autoencoder</a:t>
            </a:r>
            <a:endParaRPr/>
          </a:p>
        </p:txBody>
      </p:sp>
      <p:pic>
        <p:nvPicPr>
          <p:cNvPr id="335" name="Google Shape;335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04478" y="1690688"/>
            <a:ext cx="5049322" cy="33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 txBox="1">
            <a:spLocks noGrp="1"/>
          </p:cNvSpPr>
          <p:nvPr>
            <p:ph type="ftr" idx="11"/>
          </p:nvPr>
        </p:nvSpPr>
        <p:spPr>
          <a:xfrm>
            <a:off x="2167407" y="6356349"/>
            <a:ext cx="78571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Preechakul et al. "Diffusion autoencoders: Toward a meaningful and decodable representation." In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pp. 10619-10629. 2022.</a:t>
            </a:r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38" name="Google Shape;338;p43"/>
          <p:cNvSpPr txBox="1"/>
          <p:nvPr/>
        </p:nvSpPr>
        <p:spPr>
          <a:xfrm>
            <a:off x="838200" y="1690687"/>
            <a:ext cx="52578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Hybrid model combining autoencoders and diffusion principles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Encoding data into a low-dimensional latent space, applying diffusion process, and decoding back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semantic encoder to guide the diffusion model with semantic information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Contents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838200" y="1825623"/>
            <a:ext cx="10515600" cy="449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/>
              <a:t>Review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Intermediate Results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Task Distribution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 sz="24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Diffusion Autoencoder</a:t>
            </a: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ftr" idx="11"/>
          </p:nvPr>
        </p:nvSpPr>
        <p:spPr>
          <a:xfrm>
            <a:off x="2167407" y="6356349"/>
            <a:ext cx="78571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Preechakul et al. "Diffusion autoencoders: Toward a meaningful and decodable representation." In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pp. 10619-10629. 2022.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46" name="Google Shape;346;p44"/>
          <p:cNvSpPr txBox="1"/>
          <p:nvPr/>
        </p:nvSpPr>
        <p:spPr>
          <a:xfrm>
            <a:off x="2094355" y="5182266"/>
            <a:ext cx="80032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attribute manipulation based on latent interpolation</a:t>
            </a:r>
            <a:endParaRPr/>
          </a:p>
        </p:txBody>
      </p:sp>
      <p:pic>
        <p:nvPicPr>
          <p:cNvPr id="347" name="Google Shape;34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0300" y="1638551"/>
            <a:ext cx="7391400" cy="329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04" t="-23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61" name="Google Shape;36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55202" y="1690688"/>
            <a:ext cx="4992467" cy="251528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669" y="1719150"/>
            <a:ext cx="2439068" cy="2439068"/>
          </a:xfrm>
          <a:prstGeom prst="rect">
            <a:avLst/>
          </a:prstGeom>
          <a:noFill/>
          <a:ln w="9525" cap="flat" cmpd="sng">
            <a:solidFill>
              <a:schemeClr val="dk1">
                <a:alpha val="2745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chemeClr val="lt1"/>
            </a:outerShdw>
          </a:effectLst>
        </p:spPr>
      </p:pic>
      <p:sp>
        <p:nvSpPr>
          <p:cNvPr id="365" name="Google Shape;365;p46"/>
          <p:cNvSpPr txBox="1"/>
          <p:nvPr/>
        </p:nvSpPr>
        <p:spPr>
          <a:xfrm>
            <a:off x="2005263" y="190901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838200" y="44243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diffusion model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epochs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46"/>
          <p:cNvSpPr txBox="1"/>
          <p:nvPr/>
        </p:nvSpPr>
        <p:spPr>
          <a:xfrm>
            <a:off x="582600" y="2631350"/>
            <a:ext cx="2172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Left: Ground truth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Right: Sampled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2005263" y="190901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838200" y="44243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autoencoder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epochs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169" y="1843150"/>
            <a:ext cx="2456412" cy="242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881" y="1843151"/>
            <a:ext cx="2469292" cy="242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/>
        </p:nvSpPr>
        <p:spPr>
          <a:xfrm>
            <a:off x="2086550" y="2631413"/>
            <a:ext cx="2172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Left: Ground truth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Right: Sampled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385" name="Google Shape;385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Overview of current experiments: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Lack of computational resources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No promising result yet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Novel method proposed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Next steps: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Keep working on diffusion autoencoder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More systematic experiments to finetune our model</a:t>
            </a: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body" idx="1"/>
          </p:nvPr>
        </p:nvSpPr>
        <p:spPr>
          <a:xfrm>
            <a:off x="838201" y="1690689"/>
            <a:ext cx="4615542" cy="39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QuPath</a:t>
            </a:r>
            <a:endParaRPr sz="2000" b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Open-source pathology image analysis software.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Support customizable extensions.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plan to develop a python extension that will integrate our model to QuPath with user-friendly functions.</a:t>
            </a:r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4" name="Google Shape;394;p49" descr="H&amp;E Histology Color Normalization Instructions: QuPath Integration - Drexel  University College of Medic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235" y="1594983"/>
            <a:ext cx="5777780" cy="344933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 txBox="1"/>
          <p:nvPr/>
        </p:nvSpPr>
        <p:spPr>
          <a:xfrm>
            <a:off x="5794324" y="5044318"/>
            <a:ext cx="564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D. Breen, "H&amp;E Histology Color Normalization - QuPath," Drexel University, 2018. [Online]. Available: https://www.cs.drexel.edu/~deb39/ZarellaLab/h-e-histology-color-normalization_qupath.html. [Accessed: 12-May-2024]</a:t>
            </a:r>
            <a:endParaRPr/>
          </a:p>
        </p:txBody>
      </p:sp>
      <p:sp>
        <p:nvSpPr>
          <p:cNvPr id="396" name="Google Shape;39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1" y="1690689"/>
            <a:ext cx="4615542" cy="39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JavaFX</a:t>
            </a:r>
            <a:endParaRPr sz="2000" b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software platform for creating and delivering desktop applications with a modern user interface.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FXML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XML-based language to define UI components (though Java code can also be used directly).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template of Qupath extension provided imports javafx, making it easy to build complex interfaces.</a:t>
            </a:r>
            <a:endParaRPr/>
          </a:p>
        </p:txBody>
      </p:sp>
      <p:sp>
        <p:nvSpPr>
          <p:cNvPr id="403" name="Google Shape;403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50"/>
          <p:cNvSpPr txBox="1"/>
          <p:nvPr/>
        </p:nvSpPr>
        <p:spPr>
          <a:xfrm>
            <a:off x="5791663" y="4990373"/>
            <a:ext cx="56435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https://owlcation.com/stem/JavaFx-Stage-Styles[Accessed: 12-June-2024]</a:t>
            </a:r>
            <a:endParaRPr/>
          </a:p>
        </p:txBody>
      </p:sp>
      <p:pic>
        <p:nvPicPr>
          <p:cNvPr id="405" name="Google Shape;405;p50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8088" r="4383"/>
          <a:stretch/>
        </p:blipFill>
        <p:spPr>
          <a:xfrm>
            <a:off x="5535139" y="1436740"/>
            <a:ext cx="5818661" cy="355363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512369" y="1991621"/>
            <a:ext cx="3005380" cy="1838890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942450" y="2471930"/>
            <a:ext cx="199758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interface.fxml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Defines UI layout </a:t>
            </a:r>
            <a:endParaRPr/>
          </a:p>
        </p:txBody>
      </p:sp>
      <p:sp>
        <p:nvSpPr>
          <p:cNvPr id="415" name="Google Shape;415;p51"/>
          <p:cNvSpPr/>
          <p:nvPr/>
        </p:nvSpPr>
        <p:spPr>
          <a:xfrm>
            <a:off x="5052080" y="1991621"/>
            <a:ext cx="3005380" cy="1838890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51"/>
          <p:cNvSpPr txBox="1"/>
          <p:nvPr/>
        </p:nvSpPr>
        <p:spPr>
          <a:xfrm>
            <a:off x="5323477" y="2372524"/>
            <a:ext cx="242194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Controller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Handles UI logic and events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4055620" y="2583902"/>
            <a:ext cx="531642" cy="1269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1"/>
          <p:cNvSpPr/>
          <p:nvPr/>
        </p:nvSpPr>
        <p:spPr>
          <a:xfrm rot="10800000">
            <a:off x="4067080" y="3061063"/>
            <a:ext cx="531642" cy="1269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5446201" y="4677760"/>
            <a:ext cx="1997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JavaFX platform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0" name="Google Shape;420;p51"/>
          <p:cNvSpPr/>
          <p:nvPr/>
        </p:nvSpPr>
        <p:spPr>
          <a:xfrm>
            <a:off x="8924073" y="1956479"/>
            <a:ext cx="3005380" cy="1838890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51"/>
          <p:cNvSpPr txBox="1"/>
          <p:nvPr/>
        </p:nvSpPr>
        <p:spPr>
          <a:xfrm>
            <a:off x="8924073" y="2199834"/>
            <a:ext cx="281358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QuPathExtension Interface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Integrates with QuPath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Manages initialization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22" name="Google Shape;422;p51"/>
          <p:cNvCxnSpPr/>
          <p:nvPr/>
        </p:nvCxnSpPr>
        <p:spPr>
          <a:xfrm>
            <a:off x="2015059" y="4370522"/>
            <a:ext cx="846179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" name="Google Shape;423;p51"/>
          <p:cNvCxnSpPr>
            <a:stCxn id="413" idx="2"/>
          </p:cNvCxnSpPr>
          <p:nvPr/>
        </p:nvCxnSpPr>
        <p:spPr>
          <a:xfrm>
            <a:off x="2015059" y="3830511"/>
            <a:ext cx="0" cy="586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" name="Google Shape;424;p51"/>
          <p:cNvCxnSpPr>
            <a:endCxn id="419" idx="0"/>
          </p:cNvCxnSpPr>
          <p:nvPr/>
        </p:nvCxnSpPr>
        <p:spPr>
          <a:xfrm>
            <a:off x="6444991" y="3795460"/>
            <a:ext cx="0" cy="882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" name="Google Shape;425;p51"/>
          <p:cNvCxnSpPr/>
          <p:nvPr/>
        </p:nvCxnSpPr>
        <p:spPr>
          <a:xfrm>
            <a:off x="10474550" y="3784018"/>
            <a:ext cx="0" cy="58650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" name="Google Shape;426;p51"/>
          <p:cNvCxnSpPr/>
          <p:nvPr/>
        </p:nvCxnSpPr>
        <p:spPr>
          <a:xfrm>
            <a:off x="6444991" y="5186358"/>
            <a:ext cx="0" cy="56351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7" name="Google Shape;427;p51"/>
          <p:cNvSpPr txBox="1"/>
          <p:nvPr/>
        </p:nvSpPr>
        <p:spPr>
          <a:xfrm>
            <a:off x="5345170" y="5968165"/>
            <a:ext cx="21996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QuPath Framework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8" name="Google Shape;428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437" name="Google Shape;437;p5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175" y="1948540"/>
            <a:ext cx="8428736" cy="37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45" name="Google Shape;4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25" y="1448675"/>
            <a:ext cx="8762798" cy="49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Overview of Initial Proposal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838200" y="1825623"/>
            <a:ext cx="5427372" cy="449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Cancer: A Global Challenge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 remains a leading cause of mortality among women worldwide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treatment and accurate diagnosis rely heavily on detailed analysis of histopathological images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Histopathological Images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Hematoxylin and Eosin (HE) and Immunohistochemistry (IHC) stained slices are critical in evaluating breast cancer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example of HE and IHC stained images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20869"/>
          <a:stretch/>
        </p:blipFill>
        <p:spPr>
          <a:xfrm>
            <a:off x="6265572" y="1965980"/>
            <a:ext cx="5088228" cy="23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6589350" y="4556669"/>
            <a:ext cx="44406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"Breast Cancer Immunohistochemical Image Generation Challenge." grand-challenge.org. https://bci.grand-challenge.org/ (accessed May. 1, 2024)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Task distribution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51" name="Google Shape;451;p54"/>
          <p:cNvGraphicFramePr/>
          <p:nvPr/>
        </p:nvGraphicFramePr>
        <p:xfrm>
          <a:off x="1939004" y="1901386"/>
          <a:ext cx="8314000" cy="3284700"/>
        </p:xfrm>
        <a:graphic>
          <a:graphicData uri="http://schemas.openxmlformats.org/drawingml/2006/table">
            <a:tbl>
              <a:tblPr firstRow="1" bandRow="1">
                <a:noFill/>
                <a:tableStyleId>{0190DFAE-0065-4A96-8693-9112C8AD2B74}</a:tableStyleId>
              </a:tblPr>
              <a:tblGrid>
                <a:gridCol w="449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Member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Preprocessing the dataset</a:t>
                      </a:r>
                      <a:endParaRPr/>
                    </a:p>
                  </a:txBody>
                  <a:tcPr marL="91450" marR="91450" marT="45725" marB="45725" anchor="b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Maiqi Zhou</a:t>
                      </a:r>
                      <a:endParaRPr/>
                    </a:p>
                  </a:txBody>
                  <a:tcPr marL="91450" marR="91450" marT="45725" marB="45725" anchor="b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Development of software system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Maiqi Zhou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Pix2Pix Model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Xichu Yu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Diffusion Models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Yuchen Li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Design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Yuchen Li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2" name="Google Shape;452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55"/>
          <p:cNvGraphicFramePr/>
          <p:nvPr/>
        </p:nvGraphicFramePr>
        <p:xfrm>
          <a:off x="345707" y="1862240"/>
          <a:ext cx="4082550" cy="3381990"/>
        </p:xfrm>
        <a:graphic>
          <a:graphicData uri="http://schemas.openxmlformats.org/drawingml/2006/table">
            <a:tbl>
              <a:tblPr firstRow="1" bandRow="1">
                <a:noFill/>
                <a:tableStyleId>{0190DFAE-0065-4A96-8693-9112C8AD2B74}</a:tableStyleId>
              </a:tblPr>
              <a:tblGrid>
                <a:gridCol w="232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Literature review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6-16 May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Methodology design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17-21 May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implementation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 May-2 Jun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and validation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3-28 Jun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development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 May-21 Jun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22-28 Jun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Report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 Jun-2 Jul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9" name="Google Shape;459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schedule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2" y="1629587"/>
            <a:ext cx="7788774" cy="35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Outlook</a:t>
            </a:r>
            <a:endParaRPr/>
          </a:p>
        </p:txBody>
      </p:sp>
      <p:sp>
        <p:nvSpPr>
          <p:cNvPr id="468" name="Google Shape;468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Perform a comparison between the original dataset and the processed dataset to  identify better parameters for data preprocessing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Enhance the user interface (UI) code to improve user friendliness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Refine the testing section, conducting both black box and white box testing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Keep working on model training and refinement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</p:txBody>
      </p:sp>
      <p:sp>
        <p:nvSpPr>
          <p:cNvPr id="469" name="Google Shape;469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Overview of Initial Proposal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09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with IHC Staining: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preparation of IHC-stained sections is time-consuming and expensive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IHC staining is typically performed on a single pathological slice, which may not fully represent the status of tumors. HER2 expression level that is diagnosed as 2+ requires further tissue sample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838200" y="3429000"/>
            <a:ext cx="10515600" cy="222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improve breast cancer diagnosis, we propose training a deep-learning model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will perform image-to-image translation from the HE domain to the IHC domain, reducing costs and enhancing diagnostic efficiency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will be integrated into existing diagnostic software, enabling adoption in clinical settings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5277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Officially available Breast Cancer Immunohistochemical (BCI) dataset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Contains 9,746 images (4,873 pairs)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Already divided into training set and test set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l="60" r="6103"/>
          <a:stretch/>
        </p:blipFill>
        <p:spPr>
          <a:xfrm>
            <a:off x="5286260" y="1573565"/>
            <a:ext cx="6170299" cy="422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6094475" y="6038030"/>
            <a:ext cx="44262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[Bupt AI CZ's BCI Project on GitHub](https://github.com/bupt-ai-cz/BCI)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Method: 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51641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Tool: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HistoQC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 open-source software to filter out low-quality images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Filtering Standards: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Flat Areas: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 detects smooth (flat) areas in an image by convolving the image with an average filter and comparing it to the original image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Small Tissue Filled Max Area: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    sets the upper limit on the size of holes that should be filled within the tissue mask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98358" y="464614"/>
            <a:ext cx="10515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Method: 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1224400" y="1942275"/>
            <a:ext cx="2509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Flat Areas:</a:t>
            </a:r>
            <a:endParaRPr sz="2000"/>
          </a:p>
          <a:p>
            <a:pPr marL="228600" lvl="0" indent="-101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6339100" y="1798438"/>
            <a:ext cx="25095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Tissue Filled Max Area:</a:t>
            </a:r>
            <a:endParaRPr sz="20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23" name="Google Shape;223;p31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4391" y="2484839"/>
            <a:ext cx="3265383" cy="358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11" t="1541" r="1818" b="1531"/>
          <a:stretch/>
        </p:blipFill>
        <p:spPr>
          <a:xfrm>
            <a:off x="6339100" y="2484838"/>
            <a:ext cx="3265201" cy="3583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4278807" cy="438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Pyramid pix2pix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Pix2pix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Model</a:t>
            </a: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Times New Roman"/>
              <a:buNone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Pyramid Pix2Pix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1252</Words>
  <Application>Microsoft Macintosh PowerPoint</Application>
  <PresentationFormat>Widescreen</PresentationFormat>
  <Paragraphs>218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Times New Roman</vt:lpstr>
      <vt:lpstr>Office 主题​​</vt:lpstr>
      <vt:lpstr>Office 主题​​</vt:lpstr>
      <vt:lpstr>Generating Breast Cancer IHC Images with Deep Learning Presentation 2</vt:lpstr>
      <vt:lpstr>Contents</vt:lpstr>
      <vt:lpstr>Overview of Initial Proposal</vt:lpstr>
      <vt:lpstr>Overview of Initial Proposal</vt:lpstr>
      <vt:lpstr>Dataset</vt:lpstr>
      <vt:lpstr>Method: Dataset Preprocessing</vt:lpstr>
      <vt:lpstr>Method: Dataset Preprocessing</vt:lpstr>
      <vt:lpstr>Method: Model Design</vt:lpstr>
      <vt:lpstr>Pyramid Pix2Pix Model</vt:lpstr>
      <vt:lpstr>Method: Model Design</vt:lpstr>
      <vt:lpstr>Results</vt:lpstr>
      <vt:lpstr>Pix2Pix Model</vt:lpstr>
      <vt:lpstr>Model Design</vt:lpstr>
      <vt:lpstr>Results</vt:lpstr>
      <vt:lpstr>Diffusion Model</vt:lpstr>
      <vt:lpstr>Background</vt:lpstr>
      <vt:lpstr>Key features</vt:lpstr>
      <vt:lpstr>Basic algorithms</vt:lpstr>
      <vt:lpstr>Diffusion Autoencoder</vt:lpstr>
      <vt:lpstr>Diffusion Autoencoder</vt:lpstr>
      <vt:lpstr>Methods</vt:lpstr>
      <vt:lpstr>Results</vt:lpstr>
      <vt:lpstr>Results</vt:lpstr>
      <vt:lpstr>Discussion</vt:lpstr>
      <vt:lpstr>Method: Software Design</vt:lpstr>
      <vt:lpstr>Method: Software Design</vt:lpstr>
      <vt:lpstr>Method: Software Design</vt:lpstr>
      <vt:lpstr>Method: Software Development</vt:lpstr>
      <vt:lpstr>Method: Software Development</vt:lpstr>
      <vt:lpstr>Task distribution</vt:lpstr>
      <vt:lpstr>Time schedule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Breast Cancer IHC Images with Deep Learning Presentation 2</dc:title>
  <cp:lastModifiedBy>office</cp:lastModifiedBy>
  <cp:revision>8</cp:revision>
  <dcterms:modified xsi:type="dcterms:W3CDTF">2024-06-18T19:16:50Z</dcterms:modified>
</cp:coreProperties>
</file>